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427E7-8E42-A48A-F7C3-3C702B9785C7}">
  <a:tblStyle styleId="{DDA427E7-8E42-A48A-F7C3-3C702B9785C7}" styleName="Helle Formatvorlage 2 - Akz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8"/>
    <p:restoredTop sz="82014" autoAdjust="0"/>
  </p:normalViewPr>
  <p:slideViewPr>
    <p:cSldViewPr>
      <p:cViewPr varScale="1">
        <p:scale>
          <a:sx n="68" d="100"/>
          <a:sy n="68" d="100"/>
        </p:scale>
        <p:origin x="4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EB229A-CF15-496D-915A-3C3AC47BA8F3}" type="datetimeFigureOut">
              <a:rPr lang="de-DE"/>
              <a:t>14.11.2023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FFE915-6F63-475F-AEF3-292EDAD54A0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3FFE915-6F63-475F-AEF3-292EDAD54A09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ihandform: Form 10"/>
          <p:cNvSpPr/>
          <p:nvPr userDrawn="1"/>
        </p:nvSpPr>
        <p:spPr bwMode="auto">
          <a:xfrm>
            <a:off x="4770534" y="2024845"/>
            <a:ext cx="7421467" cy="4833157"/>
          </a:xfrm>
          <a:custGeom>
            <a:avLst/>
            <a:gdLst>
              <a:gd name="connsiteX0" fmla="*/ 7411942 w 7421467"/>
              <a:gd name="connsiteY0" fmla="*/ 0 h 4833157"/>
              <a:gd name="connsiteX1" fmla="*/ 7421467 w 7421467"/>
              <a:gd name="connsiteY1" fmla="*/ 241 h 4833157"/>
              <a:gd name="connsiteX2" fmla="*/ 7421467 w 7421467"/>
              <a:gd name="connsiteY2" fmla="*/ 4833157 h 4833157"/>
              <a:gd name="connsiteX3" fmla="*/ 0 w 7421467"/>
              <a:gd name="connsiteY3" fmla="*/ 4833157 h 4833157"/>
              <a:gd name="connsiteX4" fmla="*/ 110690 w 7421467"/>
              <a:gd name="connsiteY4" fmla="*/ 4588316 h 4833157"/>
              <a:gd name="connsiteX5" fmla="*/ 7411942 w 7421467"/>
              <a:gd name="connsiteY5" fmla="*/ 0 h 48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7" h="4833157" extrusionOk="0">
                <a:moveTo>
                  <a:pt x="7411942" y="0"/>
                </a:moveTo>
                <a:lnTo>
                  <a:pt x="7421467" y="241"/>
                </a:lnTo>
                <a:lnTo>
                  <a:pt x="7421467" y="4833157"/>
                </a:lnTo>
                <a:lnTo>
                  <a:pt x="0" y="4833157"/>
                </a:lnTo>
                <a:lnTo>
                  <a:pt x="110690" y="4588316"/>
                </a:lnTo>
                <a:cubicBezTo>
                  <a:pt x="1418845" y="1873453"/>
                  <a:pt x="4196610" y="0"/>
                  <a:pt x="7411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 bwMode="auto">
          <a:xfrm>
            <a:off x="4770535" y="2024846"/>
            <a:ext cx="7421466" cy="4833155"/>
          </a:xfrm>
          <a:custGeom>
            <a:avLst/>
            <a:gdLst>
              <a:gd name="connsiteX0" fmla="*/ 7411941 w 7421466"/>
              <a:gd name="connsiteY0" fmla="*/ 0 h 4833155"/>
              <a:gd name="connsiteX1" fmla="*/ 7421466 w 7421466"/>
              <a:gd name="connsiteY1" fmla="*/ 241 h 4833155"/>
              <a:gd name="connsiteX2" fmla="*/ 7421466 w 7421466"/>
              <a:gd name="connsiteY2" fmla="*/ 4833155 h 4833155"/>
              <a:gd name="connsiteX3" fmla="*/ 0 w 7421466"/>
              <a:gd name="connsiteY3" fmla="*/ 4833155 h 4833155"/>
              <a:gd name="connsiteX4" fmla="*/ 110689 w 7421466"/>
              <a:gd name="connsiteY4" fmla="*/ 4588316 h 4833155"/>
              <a:gd name="connsiteX5" fmla="*/ 7411941 w 7421466"/>
              <a:gd name="connsiteY5" fmla="*/ 0 h 48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6" h="4833155" extrusionOk="0">
                <a:moveTo>
                  <a:pt x="7411941" y="0"/>
                </a:moveTo>
                <a:lnTo>
                  <a:pt x="7421466" y="241"/>
                </a:lnTo>
                <a:lnTo>
                  <a:pt x="7421466" y="4833155"/>
                </a:lnTo>
                <a:lnTo>
                  <a:pt x="0" y="4833155"/>
                </a:lnTo>
                <a:lnTo>
                  <a:pt x="110689" y="4588316"/>
                </a:lnTo>
                <a:cubicBezTo>
                  <a:pt x="1418844" y="1873453"/>
                  <a:pt x="4196609" y="0"/>
                  <a:pt x="74119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750" y="1268760"/>
            <a:ext cx="8604250" cy="1476164"/>
          </a:xfrm>
        </p:spPr>
        <p:txBody>
          <a:bodyPr/>
          <a:lstStyle>
            <a:lvl1pPr>
              <a:defRPr sz="4400" spc="8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2063750" y="2881610"/>
            <a:ext cx="8604250" cy="12314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751" y="812824"/>
            <a:ext cx="8604250" cy="558010"/>
          </a:xfr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2063750" y="1484784"/>
            <a:ext cx="10128251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10400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564052" y="1557337"/>
            <a:ext cx="4103949" cy="4608513"/>
          </a:xfrm>
        </p:spPr>
        <p:txBody>
          <a:bodyPr/>
          <a:lstStyle>
            <a:lvl1pPr>
              <a:defRPr spc="30"/>
            </a:lvl1pPr>
            <a:lvl2pPr>
              <a:defRPr spc="30"/>
            </a:lvl2pPr>
            <a:lvl3pPr>
              <a:defRPr spc="30"/>
            </a:lvl3pPr>
            <a:lvl4pPr>
              <a:defRPr spc="30"/>
            </a:lvl4pPr>
            <a:lvl5pPr>
              <a:defRPr spc="3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284278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6600057" y="1557336"/>
            <a:ext cx="5591944" cy="3707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583245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8220236" y="0"/>
            <a:ext cx="3971764" cy="6021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5832450" cy="438398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4509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15" name="Freihandform: Form 14"/>
          <p:cNvSpPr/>
          <p:nvPr userDrawn="1"/>
        </p:nvSpPr>
        <p:spPr bwMode="auto">
          <a:xfrm>
            <a:off x="0" y="2977768"/>
            <a:ext cx="1450975" cy="3880232"/>
          </a:xfrm>
          <a:custGeom>
            <a:avLst/>
            <a:gdLst>
              <a:gd name="connsiteX0" fmla="*/ 1450975 w 1450975"/>
              <a:gd name="connsiteY0" fmla="*/ 0 h 3880232"/>
              <a:gd name="connsiteX1" fmla="*/ 1450975 w 1450975"/>
              <a:gd name="connsiteY1" fmla="*/ 3880232 h 3880232"/>
              <a:gd name="connsiteX2" fmla="*/ 0 w 1450975"/>
              <a:gd name="connsiteY2" fmla="*/ 3880232 h 3880232"/>
              <a:gd name="connsiteX3" fmla="*/ 0 w 1450975"/>
              <a:gd name="connsiteY3" fmla="*/ 982332 h 3880232"/>
              <a:gd name="connsiteX4" fmla="*/ 80748 w 1450975"/>
              <a:gd name="connsiteY4" fmla="*/ 912387 h 3880232"/>
              <a:gd name="connsiteX5" fmla="*/ 1372159 w 1450975"/>
              <a:gd name="connsiteY5" fmla="*/ 40367 h 38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975" h="3880232" extrusionOk="0">
                <a:moveTo>
                  <a:pt x="1450975" y="0"/>
                </a:moveTo>
                <a:lnTo>
                  <a:pt x="1450975" y="3880232"/>
                </a:lnTo>
                <a:lnTo>
                  <a:pt x="0" y="3880232"/>
                </a:lnTo>
                <a:lnTo>
                  <a:pt x="0" y="982332"/>
                </a:lnTo>
                <a:lnTo>
                  <a:pt x="80748" y="912387"/>
                </a:lnTo>
                <a:cubicBezTo>
                  <a:pt x="480793" y="582240"/>
                  <a:pt x="913073" y="289757"/>
                  <a:pt x="1372159" y="40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8605080" cy="438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750" y="1557337"/>
            <a:ext cx="8604251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299357" y="6302177"/>
            <a:ext cx="1044116" cy="15115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de-DE" sz="900" b="1" spc="20">
                <a:solidFill>
                  <a:schemeClr val="bg1"/>
                </a:solidFill>
              </a:rPr>
              <a:t>Seite </a:t>
            </a:r>
            <a:fld id="{B68CA67E-C928-4610-8613-D29F25DDB709}" type="slidenum">
              <a:rPr lang="de-DE" sz="900" b="1" spc="20">
                <a:solidFill>
                  <a:schemeClr val="bg1"/>
                </a:solidFill>
              </a:rPr>
              <a:t>‹Nr.›</a:t>
            </a:fld>
            <a:r>
              <a:rPr lang="de-DE" sz="900" b="1" spc="20">
                <a:solidFill>
                  <a:schemeClr val="bg1"/>
                </a:solidFill>
              </a:rPr>
              <a:t> 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54794" y="299033"/>
            <a:ext cx="911476" cy="591546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299357" y="6459686"/>
            <a:ext cx="900411" cy="20761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fld id="{9DA6B11C-08A4-4714-94B2-B07C9C1922F9}" type="datetime1">
              <a:rPr lang="de-DE" sz="900" b="0" spc="20">
                <a:solidFill>
                  <a:schemeClr val="bg1"/>
                </a:solidFill>
              </a:rPr>
              <a:t>14.11.2023</a:t>
            </a:fld>
            <a:endParaRPr lang="de-DE" sz="900" b="0" spc="2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400" spc="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18415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177800" algn="l" defTabSz="62865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wilke@uol.de" TargetMode="External"/><Relationship Id="rId2" Type="http://schemas.openxmlformats.org/officeDocument/2006/relationships/hyperlink" Target="mailto:jule.eilts@uol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essica.wilke@uni-oldenburg.d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wilke@uni-oldenburg.d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te.von.duering@uni-oldeburg.de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 für BA und M.Ed.-Arbeiten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Sonder- und Rehabilitationspädagogische Psychologie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Wintersemester </a:t>
            </a:r>
            <a:r>
              <a:rPr lang="de-DE" dirty="0"/>
              <a:t>2023/2024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Themenwahl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Psychologie ist die Wissenschaft vom Erleben und Verhalten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de-DE"/>
              <a:t>Sonder – und Rehabilitationspädagogische Fragestellungen zum Erleben und Verhalten von Menschen!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buFont typeface="Wingdings"/>
              <a:buChar char="§"/>
              <a:defRPr/>
            </a:pPr>
            <a:r>
              <a:rPr lang="de-DE"/>
              <a:t>In unserem Arbeitsbereich bestehen zwei Möglichkeiten:</a:t>
            </a:r>
            <a:endParaRPr/>
          </a:p>
          <a:p>
            <a:pPr marL="342900" indent="-342900">
              <a:spcBef>
                <a:spcPts val="0"/>
              </a:spcBef>
              <a:buFont typeface="+mj-lt"/>
              <a:buAutoNum type="arabicParenR"/>
              <a:defRPr/>
            </a:pPr>
            <a:r>
              <a:rPr lang="de-DE" sz="1800">
                <a:latin typeface="+mn-lt"/>
              </a:rPr>
              <a:t>Anschluss an bestehende Forschungsprojekte</a:t>
            </a:r>
            <a:endParaRPr/>
          </a:p>
          <a:p>
            <a:pPr marL="342900" indent="-342900">
              <a:spcBef>
                <a:spcPts val="0"/>
              </a:spcBef>
              <a:buFont typeface="+mj-lt"/>
              <a:buAutoNum type="arabicParenR"/>
              <a:defRPr/>
            </a:pPr>
            <a:r>
              <a:rPr lang="de-DE" sz="1800">
                <a:latin typeface="+mn-lt"/>
              </a:rPr>
              <a:t>Erarbeitung einer Literaturarbeit (v.a. Systematic Reviews), passend zu einem Themenschwerpunkte des Lehrstuhls</a:t>
            </a:r>
            <a:endParaRPr/>
          </a:p>
          <a:p>
            <a:pPr>
              <a:buFont typeface="Wingdings"/>
              <a:buChar char="§"/>
              <a:defRPr/>
            </a:pPr>
            <a:endParaRPr lang="de-DE"/>
          </a:p>
          <a:p>
            <a:pPr>
              <a:buFont typeface="Wingdings"/>
              <a:buChar char="Ø"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Themen für eine Literaturarbeit</a:t>
            </a:r>
            <a:endParaRPr dirty="0"/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430977"/>
              </p:ext>
            </p:extLst>
          </p:nvPr>
        </p:nvGraphicFramePr>
        <p:xfrm>
          <a:off x="2063750" y="1557337"/>
          <a:ext cx="9504857" cy="2021784"/>
        </p:xfrm>
        <a:graphic>
          <a:graphicData uri="http://schemas.openxmlformats.org/drawingml/2006/table">
            <a:tbl>
              <a:tblPr firstRow="1" bandRow="1">
                <a:tableStyleId>{DDA427E7-8E42-A48A-F7C3-3C702B9785C7}</a:tableStyleId>
              </a:tblPr>
              <a:tblGrid>
                <a:gridCol w="302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06" marB="4570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 dirty="0"/>
                        <a:t>Themenschwerpunkte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dirty="0"/>
                        <a:t>Dr. Christina Vesterling</a:t>
                      </a:r>
                      <a:endParaRPr dirty="0"/>
                    </a:p>
                  </a:txBody>
                  <a:tcPr marL="91423" marR="91423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dirty="0"/>
                        <a:t>Somatoforme Symptome im Kindes- und Jugendalter </a:t>
                      </a:r>
                      <a:endParaRPr dirty="0"/>
                    </a:p>
                  </a:txBody>
                  <a:tcPr marL="91423" marR="91423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Jessica Wilke</a:t>
                      </a:r>
                      <a:endParaRPr dirty="0"/>
                    </a:p>
                  </a:txBody>
                  <a:tcPr marL="91423" marR="91423" marT="45706" marB="4570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 i="0" dirty="0">
                          <a:solidFill>
                            <a:schemeClr val="tx1"/>
                          </a:solidFill>
                        </a:rPr>
                        <a:t>Selbstregulation und Moral von Grundschulkindern</a:t>
                      </a:r>
                    </a:p>
                    <a:p>
                      <a:pPr>
                        <a:defRPr/>
                      </a:pPr>
                      <a:r>
                        <a:rPr lang="de-DE" sz="1800" i="0" dirty="0">
                          <a:solidFill>
                            <a:schemeClr val="tx1"/>
                          </a:solidFill>
                        </a:rPr>
                        <a:t>Bullying, Selbstwert und Narzissmus im Kindes- und Jugendalter</a:t>
                      </a:r>
                      <a:endParaRPr dirty="0"/>
                    </a:p>
                  </a:txBody>
                  <a:tcPr marL="91423" marR="91423" marT="45706" marB="457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Jule Eilts</a:t>
                      </a:r>
                      <a:endParaRPr dirty="0"/>
                    </a:p>
                  </a:txBody>
                  <a:tcPr marL="91423" marR="91423" marT="45706" marB="4570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 i="0" dirty="0">
                          <a:solidFill>
                            <a:schemeClr val="tx1"/>
                          </a:solidFill>
                        </a:rPr>
                        <a:t>Bullying von </a:t>
                      </a:r>
                      <a:r>
                        <a:rPr lang="de-DE" sz="1800" i="0" dirty="0" err="1">
                          <a:solidFill>
                            <a:schemeClr val="tx1"/>
                          </a:solidFill>
                        </a:rPr>
                        <a:t>SuS</a:t>
                      </a:r>
                      <a:r>
                        <a:rPr lang="de-DE" sz="1800" i="0" dirty="0">
                          <a:solidFill>
                            <a:schemeClr val="tx1"/>
                          </a:solidFill>
                        </a:rPr>
                        <a:t> mit und ohne Förderbedarf</a:t>
                      </a:r>
                      <a:endParaRPr dirty="0"/>
                    </a:p>
                  </a:txBody>
                  <a:tcPr marL="91423" marR="91423" marT="45706" marB="45706"/>
                </a:tc>
                <a:extLst>
                  <a:ext uri="{0D108BD9-81ED-4DB2-BD59-A6C34878D82A}">
                    <a16:rowId xmlns:a16="http://schemas.microsoft.com/office/drawing/2014/main" val="8590498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E7413-5CC2-4F3A-B79B-AEA53AC4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Definitionen und Motive von Bullying aus Sicht von Kindern und Jugendlichen – eine qualitative 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49B2A-B12E-42A9-A505-F3AA9C64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916831"/>
            <a:ext cx="9072810" cy="4249017"/>
          </a:xfrm>
        </p:spPr>
        <p:txBody>
          <a:bodyPr/>
          <a:lstStyle/>
          <a:p>
            <a:r>
              <a:rPr lang="de-DE" dirty="0"/>
              <a:t>Geplant ist eine qualitative Interviewstudie mit Kindern und Jugendlichen der dritten bis achten Klasse zum Thema Definitionen und Motive von Bullying </a:t>
            </a:r>
          </a:p>
          <a:p>
            <a:pPr marL="0" indent="0">
              <a:buNone/>
            </a:pPr>
            <a:r>
              <a:rPr lang="de-DE" dirty="0"/>
              <a:t>Fragestellungen:</a:t>
            </a:r>
          </a:p>
          <a:p>
            <a:r>
              <a:rPr lang="de-DE" dirty="0"/>
              <a:t>Wie definieren Kinder und Jugendliche Bullying? </a:t>
            </a:r>
          </a:p>
          <a:p>
            <a:r>
              <a:rPr lang="de-DE" dirty="0"/>
              <a:t>Welche Ziele oder Motive beschreiben Kindern und Jugendliche für Bullying?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600" dirty="0"/>
              <a:t>Ansprechpartnerinnen: Jule Eilts (</a:t>
            </a:r>
            <a:r>
              <a:rPr lang="de-DE" sz="1600" u="sng" dirty="0">
                <a:hlinkClick r:id="rId2" tooltip="mailto:jessica.schuetz@uni-oldenburg.de"/>
              </a:rPr>
              <a:t>jule.eilts@uol.de</a:t>
            </a:r>
            <a:r>
              <a:rPr lang="de-DE" sz="1600" dirty="0"/>
              <a:t>) und Jessica Wilke (</a:t>
            </a:r>
            <a:r>
              <a:rPr lang="de-DE" sz="1600" u="sng" dirty="0">
                <a:hlinkClick r:id="rId3" tooltip="mailto:jessica.schuetz@uni-oldenburg.de"/>
              </a:rPr>
              <a:t>jessica.wilke@uol.de</a:t>
            </a:r>
            <a:r>
              <a:rPr lang="de-DE" sz="1600" dirty="0"/>
              <a:t>) </a:t>
            </a:r>
            <a:endParaRPr lang="de-DE" sz="1600" u="sng" dirty="0"/>
          </a:p>
          <a:p>
            <a:endParaRPr lang="de-DE" dirty="0"/>
          </a:p>
        </p:txBody>
      </p:sp>
      <p:pic>
        <p:nvPicPr>
          <p:cNvPr id="1026" name="Picture 2" descr="Einer Gegen Alle, Alle Gegen Einen">
            <a:extLst>
              <a:ext uri="{FF2B5EF4-FFF2-40B4-BE49-F238E27FC236}">
                <a16:creationId xmlns:a16="http://schemas.microsoft.com/office/drawing/2014/main" id="{4E622776-05DA-402E-9A29-29DAE257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79" y="4293096"/>
            <a:ext cx="4375363" cy="20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0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b="62923"/>
          <a:stretch/>
        </p:blipFill>
        <p:spPr bwMode="auto">
          <a:xfrm>
            <a:off x="8869265" y="1628800"/>
            <a:ext cx="3203399" cy="15841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062920" y="938374"/>
            <a:ext cx="9217655" cy="474402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Systematic</a:t>
            </a:r>
            <a:r>
              <a:rPr lang="de-DE" dirty="0"/>
              <a:t> Reviews zu den Folgenden Themen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62921" y="1844824"/>
            <a:ext cx="6840562" cy="4321026"/>
          </a:xfrm>
        </p:spPr>
        <p:txBody>
          <a:bodyPr/>
          <a:lstStyle/>
          <a:p>
            <a:pPr>
              <a:defRPr/>
            </a:pPr>
            <a:r>
              <a:rPr lang="de-DE" sz="1600" dirty="0"/>
              <a:t>Längsschnittliche Zusammenhänge zwischen der moralischen Entwicklung und Verhaltensproblemen bei Kindern und Jugendlichen</a:t>
            </a:r>
          </a:p>
          <a:p>
            <a:pPr marL="0" indent="0">
              <a:buNone/>
              <a:defRPr/>
            </a:pPr>
            <a:endParaRPr dirty="0"/>
          </a:p>
          <a:p>
            <a:pPr>
              <a:defRPr/>
            </a:pPr>
            <a:r>
              <a:rPr lang="de-DE" sz="1600" dirty="0"/>
              <a:t>Bullying, Selbstwert und Narzissmus bei Kindern und Jugendlichen</a:t>
            </a:r>
          </a:p>
          <a:p>
            <a:pPr>
              <a:defRPr/>
            </a:pPr>
            <a:endParaRPr lang="de-DE" sz="1600" dirty="0"/>
          </a:p>
          <a:p>
            <a:pPr marL="0" indent="0">
              <a:buNone/>
              <a:defRPr/>
            </a:pPr>
            <a:r>
              <a:rPr lang="de-DE" sz="1600" dirty="0"/>
              <a:t>Ansprechpartnerin: Jessica Wilke (</a:t>
            </a:r>
            <a:r>
              <a:rPr lang="de-DE" sz="1600" u="sng" dirty="0">
                <a:hlinkClick r:id="rId4" tooltip="mailto:jessica.schuetz@uni-oldenburg.de"/>
              </a:rPr>
              <a:t>jessica.wilke@uni-oldenburg.de</a:t>
            </a:r>
            <a:r>
              <a:rPr lang="de-DE" sz="1600" dirty="0"/>
              <a:t>)</a:t>
            </a:r>
          </a:p>
          <a:p>
            <a:pPr marL="0" indent="0">
              <a:buNone/>
              <a:defRPr/>
            </a:pPr>
            <a:r>
              <a:rPr lang="de-DE" sz="1600" dirty="0"/>
              <a:t>  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t="48637" r="50547" b="22700"/>
          <a:stretch/>
        </p:blipFill>
        <p:spPr bwMode="auto">
          <a:xfrm>
            <a:off x="9709819" y="3826312"/>
            <a:ext cx="1584175" cy="12246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rcRect l="27316" t="34126" r="52453" b="50706"/>
          <a:stretch/>
        </p:blipFill>
        <p:spPr bwMode="auto">
          <a:xfrm rot="18939180">
            <a:off x="9986019" y="3219465"/>
            <a:ext cx="648071" cy="648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F7B2A-53B5-45F9-E94A-D9EDE4B0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Projekt</a:t>
            </a:r>
            <a:r>
              <a:rPr lang="en-US" dirty="0"/>
              <a:t>: Die </a:t>
            </a:r>
            <a:r>
              <a:rPr lang="de-DE" dirty="0"/>
              <a:t>Erfassung</a:t>
            </a:r>
            <a:r>
              <a:rPr lang="en-US" dirty="0"/>
              <a:t> von 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Klassenklima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F24E7-59A4-3128-F30C-2F6B282B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b="0" i="0" u="none" strike="noStrike" dirty="0">
                <a:solidFill>
                  <a:srgbClr val="000000"/>
                </a:solidFill>
              </a:rPr>
              <a:t>Das Klassenklima hat einen zentralen Einfluss auf die Motivation und den Lernerfolg von Schüler*innen. </a:t>
            </a:r>
            <a:endParaRPr lang="de-DE" dirty="0"/>
          </a:p>
          <a:p>
            <a:pPr>
              <a:defRPr/>
            </a:pPr>
            <a:r>
              <a:rPr lang="de-DE" b="0" i="0" u="none" strike="noStrike" dirty="0">
                <a:solidFill>
                  <a:srgbClr val="000000"/>
                </a:solidFill>
              </a:rPr>
              <a:t>Klassenklima ist ein mehrdimensionales Konstrukt, welches Aspekte wie die Sicherheit, Lehrer-Schüler-Beziehungen, Lehrstrategien und Ressourcen beinhaltet. </a:t>
            </a: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In der Studie soll eine</a:t>
            </a:r>
            <a:r>
              <a:rPr lang="de-DE" dirty="0"/>
              <a:t> </a:t>
            </a:r>
            <a:r>
              <a:rPr lang="de-DE" dirty="0">
                <a:solidFill>
                  <a:srgbClr val="000000"/>
                </a:solidFill>
              </a:rPr>
              <a:t>Überprüfung eines</a:t>
            </a:r>
            <a:r>
              <a:rPr lang="de-DE" b="0" i="0" u="none" strike="noStrike" dirty="0">
                <a:solidFill>
                  <a:srgbClr val="000000"/>
                </a:solidFill>
              </a:rPr>
              <a:t> neu entwickelten Fragebogen zum </a:t>
            </a:r>
            <a:r>
              <a:rPr lang="de-DE" b="0" i="0" u="none" strike="noStrike" dirty="0"/>
              <a:t>Klassenklima an einer Stichprobe von Grundschullehrkräften stattfinden.</a:t>
            </a:r>
          </a:p>
          <a:p>
            <a:pPr>
              <a:defRPr/>
            </a:pPr>
            <a:r>
              <a:rPr lang="de-DE" b="0" i="0" u="none" strike="noStrike" dirty="0">
                <a:effectLst/>
              </a:rPr>
              <a:t>Am 24.11.2023 um 10:15 Uhr findet ein Termin zur genaueren Angabe von möglichen Abschlussarbeiten, zum Zeitplan und zur Betreuung online statt: </a:t>
            </a:r>
            <a:r>
              <a:rPr lang="de-DE" dirty="0"/>
              <a:t>https://</a:t>
            </a:r>
            <a:r>
              <a:rPr lang="de-DE" dirty="0" err="1"/>
              <a:t>meeting.uol.de</a:t>
            </a:r>
            <a:r>
              <a:rPr lang="de-DE" dirty="0"/>
              <a:t>/b/</a:t>
            </a:r>
            <a:r>
              <a:rPr lang="de-DE" dirty="0" err="1"/>
              <a:t>drn-pem-fbr-wiq</a:t>
            </a:r>
            <a:endParaRPr lang="de-DE" dirty="0"/>
          </a:p>
          <a:p>
            <a:pPr marL="450850" lvl="1" indent="0">
              <a:buNone/>
              <a:defRPr/>
            </a:pPr>
            <a:r>
              <a:rPr lang="de-DE" sz="1800" dirty="0"/>
              <a:t>Ansprechpartnerin: Naska Goagoses (</a:t>
            </a:r>
            <a:r>
              <a:rPr lang="de-DE" u="sng" dirty="0" err="1"/>
              <a:t>naska.goagoses</a:t>
            </a:r>
            <a:r>
              <a:rPr lang="de-DE" sz="1800" u="sng" dirty="0" err="1">
                <a:hlinkClick r:id="rId2" tooltip="mailto:jessica.schuetz@uni-oldenburg.de"/>
              </a:rPr>
              <a:t>@uni-oldenburg.de</a:t>
            </a:r>
            <a:r>
              <a:rPr lang="de-DE" sz="1800" dirty="0"/>
              <a:t>)</a:t>
            </a:r>
          </a:p>
          <a:p>
            <a:pPr lvl="1">
              <a:defRPr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1FDFE-34E4-4645-83CA-B408E8AF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Frostigs</a:t>
            </a:r>
            <a:r>
              <a:rPr lang="de-DE" dirty="0"/>
              <a:t> Entwicklungstest zur visuellen Wahrnehmung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4FF383-8C46-4F5A-8FA2-286900DF84B4}"/>
              </a:ext>
            </a:extLst>
          </p:cNvPr>
          <p:cNvSpPr txBox="1"/>
          <p:nvPr/>
        </p:nvSpPr>
        <p:spPr bwMode="auto">
          <a:xfrm>
            <a:off x="2062921" y="2132856"/>
            <a:ext cx="8605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Teilnahme am Normierungsprojekt der Neuauflage in Kooperation mit der Universität Hamburg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Schulung am 24.11. 2023 ab 10.00 Uhr bis ca. 14.00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Testungen sollen ab Dezember bis Mitte März durchgeführt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Schülerinnen zwischen 11 und 18 Jahren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Zusatzvariablen Selbstkonzept und SDQ-Skalen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Melden bei </a:t>
            </a:r>
            <a:r>
              <a:rPr lang="de-DE" dirty="0">
                <a:hlinkClick r:id="rId2"/>
              </a:rPr>
              <a:t>ute.von.duering@uni-oldeburg.de</a:t>
            </a:r>
            <a:r>
              <a:rPr lang="de-DE" dirty="0"/>
              <a:t> -&gt; Betreff: Frostig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216994"/>
      </p:ext>
    </p:extLst>
  </p:cSld>
  <p:clrMapOvr>
    <a:masterClrMapping/>
  </p:clrMapOvr>
</p:sld>
</file>

<file path=ppt/theme/theme1.xml><?xml version="1.0" encoding="utf-8"?>
<a:theme xmlns:a="http://schemas.openxmlformats.org/drawingml/2006/main" name="UOL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UOL_PowerPoint_16x9 (1)</Template>
  <TotalTime>0</TotalTime>
  <Words>398</Words>
  <Application>Microsoft Office PowerPoint</Application>
  <DocSecurity>0</DocSecurity>
  <PresentationFormat>Breitbild</PresentationFormat>
  <Paragraphs>56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Lato</vt:lpstr>
      <vt:lpstr>Wingdings</vt:lpstr>
      <vt:lpstr>UOL</vt:lpstr>
      <vt:lpstr>Themen für BA und M.Ed.-Arbeiten</vt:lpstr>
      <vt:lpstr>Themenwahl</vt:lpstr>
      <vt:lpstr>Themen für eine Literaturarbeit</vt:lpstr>
      <vt:lpstr>Definitionen und Motive von Bullying aus Sicht von Kindern und Jugendlichen – eine qualitative Studie</vt:lpstr>
      <vt:lpstr>Systematic Reviews zu den Folgenden Themen</vt:lpstr>
      <vt:lpstr>Projekt: Die Erfassung von Klassenklima</vt:lpstr>
      <vt:lpstr>Frostigs Entwicklungstest zur visuellen Wahrnehmung</vt:lpstr>
    </vt:vector>
  </TitlesOfParts>
  <Manager/>
  <Company>Universität Oldenburg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Themen für BA und M.Ed.-Arbeiten</dc:title>
  <dc:subject/>
  <dc:creator>Naska Goagoses</dc:creator>
  <cp:keywords/>
  <dc:description/>
  <cp:lastModifiedBy>Jessica Schütz</cp:lastModifiedBy>
  <cp:revision>62</cp:revision>
  <dcterms:created xsi:type="dcterms:W3CDTF">2020-10-15T12:28:22Z</dcterms:created>
  <dcterms:modified xsi:type="dcterms:W3CDTF">2023-11-14T11:33:47Z</dcterms:modified>
  <cp:category/>
  <dc:identifier/>
  <cp:contentStatus/>
  <dc:language/>
  <cp:version/>
</cp:coreProperties>
</file>